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7" r:id="rId4"/>
    <p:sldId id="278" r:id="rId5"/>
    <p:sldId id="259" r:id="rId6"/>
    <p:sldId id="263" r:id="rId7"/>
    <p:sldId id="264" r:id="rId8"/>
    <p:sldId id="279" r:id="rId9"/>
    <p:sldId id="260" r:id="rId10"/>
    <p:sldId id="261" r:id="rId11"/>
    <p:sldId id="262" r:id="rId12"/>
    <p:sldId id="273" r:id="rId13"/>
    <p:sldId id="272" r:id="rId14"/>
    <p:sldId id="275" r:id="rId15"/>
    <p:sldId id="276" r:id="rId16"/>
    <p:sldId id="277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0E9C4-7C15-472C-9FD5-65E3DA2B705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18043-344F-4898-B754-70438A3050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8191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018043-344F-4898-B754-70438A3050F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8680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23C92-1D9F-54CB-CE8A-7C1BB3914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7988332-3562-FBDE-43C4-C58CB1EA6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5E315CE-3FC9-00F9-1CF9-63D89AACC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7B949F1-9104-D585-1FB1-9777B0D08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018043-344F-4898-B754-70438A3050F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90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D30942-DA3A-12B6-CCFC-C39BBABB7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69914B-F3E9-13B9-BCB0-7A06F422D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9C0560-3928-F325-4289-9FF4F9FC6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4AF800-D1AE-93F7-E859-1AD3A9A45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20351E-AC0C-4A1C-F2A7-B28BF9A35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7106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3E4649-87B1-C804-7A31-A773061DD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1068B6-5BD5-4110-07DF-B9BBE0293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13187D-D995-F2BE-2E91-15018407A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80E779-1D96-05EB-9293-708097748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EB3BC0-6C61-EAEF-9476-7D5333FF8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348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8CD7934-4817-32EF-D44F-9253F3BBBD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BECBBBF-7920-0F77-C930-8622F1C28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77C181-6FF1-4630-BCB9-27176844C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ADAFE2-F491-DC6D-E499-9DABBCE25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4BDE3B-694C-6C64-689D-0E69FA8E0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793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27BDDD-664F-3DFD-EF88-2D4E061C9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03FBCF-37A5-5732-15C2-51FB5E98F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0BCFA0-8B03-31CA-700A-33AEB33FE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46DE1D-911B-0A2A-3229-6F837B771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1AA2D1-9CF5-BBF2-4378-2A0A29013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2636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F45DAA-8486-EF1D-BB57-21DDD873B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C6EB17-D979-8106-5110-729F56EEA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5E369C-4E01-2ACB-2CBE-7D565DC5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A919FF-39C0-4023-6612-144A05614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44BCFA-4F75-B58F-45B3-24510B096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429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783FAB-F810-359D-6A9A-CEFF81A5D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D9A245-FE7F-AD74-0DA1-5DF0BF388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C0F36F3-60BE-FDA6-D9AA-8E854C589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10F75F-D233-67F9-4896-E6FD61E4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0A43C6-F3AD-E8DE-A1AF-AA9E3A172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BF7D4D-A93E-4ABE-A166-9DF2196EC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903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751570-D335-FAFC-25FD-08534105C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A98C9A-7703-30E7-3674-DDD8499AC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C0790E-AD54-D17E-5C92-FE5BC76FD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EC20B1C-790A-0F26-00F8-52A401800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BB75F98-A1DF-DDFF-FC00-2113EBD6AC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61E32C7-61C3-BCEE-C1B3-5357C3007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9AE8F33-D418-0083-CB38-AF0E5EE3A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9994D33-6677-0A99-0E30-BCDAFB0F1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84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5BD0B5-2A77-F1ED-9027-A1758F755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0B702E4-7614-66A7-F595-2ED4F9EE1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EA01DA-373F-4DA3-B012-EADE27430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97F2745-BBD9-2B4D-C38C-CA4058A6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357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5479FC0-C73C-5FE5-0ED5-65A859F2B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E55E4C0-D7AD-859A-35B7-384C80B1D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872E3A5-E487-330C-52C5-2027C9E1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315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08F9C-6A89-282D-214B-C206950E6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ACEBF6B-AC76-D648-66C6-F9474E95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2DCAC77-3A76-0230-33F4-F9DD9175B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03EE9D-1DA0-8B3F-F096-48834E00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8B3DD8-2F0D-7F54-073B-97C555852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C68230-DDB8-367B-3AC1-AA894587D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942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DB0839-88BD-32FD-F282-9C644E16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F4F66F-31BA-A029-0B79-A0FED4A1DB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E5B68CD-60CC-7EB7-15B9-29B9DCDC2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D94803-656B-F268-921B-622FCBF21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D8B312-BEC3-7DD0-F929-448D65A21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7E6DD3-2264-C286-C2F8-59051FBB9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6256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CA9F4DC-B5F5-3579-E96D-B148869DA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A3138D-BA77-FADA-25C5-2B23D177E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633806-C621-4E91-FCDD-A050E8A18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250D3-D848-44C4-B4B8-D54039067117}" type="datetimeFigureOut">
              <a:rPr lang="es-ES" smtClean="0"/>
              <a:t>20/02/2026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2344C9-AB5A-C9F9-4C1B-82E1560C8B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3B924-8C7C-BB1B-9AE4-F7D73658E7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EBEAD-35E3-4FFC-943B-7A6523E12FB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459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40919652/?utm_source=chatgpt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journals.cambridgemedia.com.au/wpr/volume-28-no-1/effects-oral-administration-silver-nanoparticles-wound-healing-male-rats?utm_source=chatgpt.com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nRxn-42xZfwyYTZ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drive.google.com/drive/u/0/folders/1iqupMoA0rNMDIlWfSjwk2tfyuTLVLKhl" TargetMode="External"/><Relationship Id="rId4" Type="http://schemas.openxmlformats.org/officeDocument/2006/relationships/hyperlink" Target="https://t.me/+BmIfA18_sypjNWF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BF0F6-685A-DA4E-6A92-3B15082272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50B5B8-1CD5-3D61-9CEA-7371B7C011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1534C1D-79A7-A243-E721-593DB6AB7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782" y="0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FFCE875-DA05-59F8-2EDA-B0E0F4DF5036}"/>
              </a:ext>
            </a:extLst>
          </p:cNvPr>
          <p:cNvSpPr txBox="1"/>
          <p:nvPr/>
        </p:nvSpPr>
        <p:spPr>
          <a:xfrm>
            <a:off x="1597891" y="3140502"/>
            <a:ext cx="90701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s-ES" sz="4800" b="1" i="0" u="none" strike="noStrike" dirty="0">
                <a:solidFill>
                  <a:srgbClr val="3B2F23"/>
                </a:solidFill>
                <a:effectLst/>
                <a:latin typeface="Nunito" pitchFamily="2" charset="0"/>
              </a:rPr>
              <a:t>Plata Coloidal en Animales</a:t>
            </a:r>
          </a:p>
        </p:txBody>
      </p:sp>
    </p:spTree>
    <p:extLst>
      <p:ext uri="{BB962C8B-B14F-4D97-AF65-F5344CB8AC3E}">
        <p14:creationId xmlns:p14="http://schemas.microsoft.com/office/powerpoint/2010/main" val="3349697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328EE-8913-E5AC-7E1F-D58BF317A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5C4D74-EDCD-F121-2220-F3FD65387F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50CE0CB-0A37-05B9-F3E9-BC0D38E19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186A0A-CB00-2973-CC33-6BF9B0494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782" cy="6858001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F56A681-AF11-FA41-CE91-1E6D51400705}"/>
              </a:ext>
            </a:extLst>
          </p:cNvPr>
          <p:cNvSpPr txBox="1"/>
          <p:nvPr/>
        </p:nvSpPr>
        <p:spPr>
          <a:xfrm>
            <a:off x="1621995" y="1122363"/>
            <a:ext cx="9483790" cy="5343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investigación moderna y la experiencia tradicional sugieren que la plata coloidal puede acompañar de forma positiva distintos </a:t>
            </a:r>
            <a:r>
              <a:rPr lang="es-ES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procesos inflamatorios y de reparación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entre ellos: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Inflamaciones de la piel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dermatitis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Inflamaciones del oído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otitis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Inflamaciones de encías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gingivitis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o mucosa oral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estomatitis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Irritaciones de garganta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faringitis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y vías respiratorias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rinitis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sinusitis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Inflamaciones oculares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conjuntivitis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Molestias del tracto urinario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cistitis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o prostático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prostatitis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Inflamaciones digestivas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colitis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gastritis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Procesos articulares y musculoesqueléticos (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artritis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tendinitis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Úlceras cutáneas (por presión, diabetes o varices).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Quemaduras superficiales.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Procesos de recuperación </a:t>
            </a:r>
            <a:r>
              <a:rPr lang="es-ES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post-quirúrgica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s-ES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post-dental</a:t>
            </a:r>
            <a:r>
              <a:rPr lang="es-ES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E6D3F02-BB4D-F457-874B-0704E7956D2A}"/>
              </a:ext>
            </a:extLst>
          </p:cNvPr>
          <p:cNvSpPr txBox="1"/>
          <p:nvPr/>
        </p:nvSpPr>
        <p:spPr>
          <a:xfrm>
            <a:off x="1831156" y="185597"/>
            <a:ext cx="8677469" cy="692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Indicada para :</a:t>
            </a:r>
            <a:endParaRPr kumimoji="0" lang="es-ES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763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D50E2-1060-D77B-83C1-F2BA27306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2A5A7E-0EEE-BE14-E24E-080C98965E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867E66-79A9-C3DF-56D8-B416B61A97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454534-AAC2-6909-A317-E8041A0BA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782" cy="685800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5FD4F2B-57C5-ECEE-EF04-4C8972ABB776}"/>
              </a:ext>
            </a:extLst>
          </p:cNvPr>
          <p:cNvSpPr txBox="1"/>
          <p:nvPr/>
        </p:nvSpPr>
        <p:spPr>
          <a:xfrm>
            <a:off x="354564" y="1015345"/>
            <a:ext cx="11837436" cy="6241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Cicatrización de heridas y quemaduras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Lansdown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ABG, 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 in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care: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antimicrobial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safety in use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Curr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Probl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Dermatol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2006;33:17-34.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Estimulación de fibroblastos y colágeno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Atiyeh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BS, et al.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burn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infection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control and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healing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Burns. 2007;33(2):139-148.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Regeneración ósea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Alt V, et al.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 vitro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antibacterial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cytotoxicity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nanoparticulate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bone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cement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Biomaterials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2004;25(18):4383-4391.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Reparación de mucosas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O’Gorman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DB, et al. 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Silver-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containing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dressings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association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improved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healing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J. 2010;7(6):491-498</a:t>
            </a:r>
            <a:r>
              <a:rPr lang="es-ES" sz="1600" kern="0" dirty="0">
                <a:effectLst/>
                <a:ea typeface="Calibri" panose="020F0502020204030204" pitchFamily="34" charset="0"/>
                <a:cs typeface="MS Mincho" panose="02020609040205080304" pitchFamily="49" charset="-128"/>
              </a:rPr>
              <a:t>【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reformularwebplata.pdf p.72</a:t>
            </a:r>
            <a:r>
              <a:rPr lang="es-ES" sz="1600" kern="0" dirty="0">
                <a:effectLst/>
                <a:ea typeface="Calibri" panose="020F0502020204030204" pitchFamily="34" charset="0"/>
                <a:cs typeface="MS Mincho" panose="02020609040205080304" pitchFamily="49" charset="-128"/>
              </a:rPr>
              <a:t>】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Formación de vasos sanguíneos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Tian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J, et al.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Topical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delivery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nanoparticles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promotes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healing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ChemMedChem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2007;2(1):129-136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Modulación inflamatoria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Nadworny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PL, et al.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Histological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healing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antimicrobial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barrier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properties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nanoparticles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Nanomedicine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2010;5(2):215-225.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Uso en mucosas orales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Percival SL, et al.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use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dentistry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Dent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Mater. 2005;21(2):135-140.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Estudio experimental en mucosa palatina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Matarrelli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B, et al. 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nanoparticle-curcumin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modulates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oral mucosa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healing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regulating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oxidative stress and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inflammation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J Mol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Sci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2025;26(3):995. </a:t>
            </a:r>
            <a:r>
              <a:rPr lang="es-ES" sz="1600" u="sng" kern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PubMed PMID: 40919652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Administración oral en ratas con heridas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Abdel-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Moneim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A, et al.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oral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administration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silver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nanoparticles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healing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in male </a:t>
            </a:r>
            <a:r>
              <a:rPr lang="es-ES" sz="1600" i="1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rats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Wound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Practice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s-ES" sz="1600" kern="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2020;28(1). </a:t>
            </a:r>
            <a:r>
              <a:rPr lang="es-ES" sz="1600" u="sng" kern="0" dirty="0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Cambridge Media </a:t>
            </a:r>
            <a:r>
              <a:rPr lang="es-ES" sz="1600" u="sng" kern="0" dirty="0" err="1">
                <a:solidFill>
                  <a:srgbClr val="0000FF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Journals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s-ES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9D2190C-B6E5-684F-F127-B159875BC003}"/>
              </a:ext>
            </a:extLst>
          </p:cNvPr>
          <p:cNvSpPr txBox="1"/>
          <p:nvPr/>
        </p:nvSpPr>
        <p:spPr>
          <a:xfrm>
            <a:off x="3702698" y="228301"/>
            <a:ext cx="6237514" cy="558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Ejemplos de estudios científicos</a:t>
            </a:r>
            <a:endParaRPr kumimoji="0" lang="es-ES" sz="2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603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FEB59-5633-0B38-6E85-A3508F520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ED3E75-41AA-D323-FA0B-B768D08A3D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06243C-E54D-C2B3-B498-B739688115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523CEA-4702-57C9-915F-471140D2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07DDB4-CAE5-461A-FCB3-F11BBACC39D5}"/>
              </a:ext>
            </a:extLst>
          </p:cNvPr>
          <p:cNvSpPr txBox="1"/>
          <p:nvPr/>
        </p:nvSpPr>
        <p:spPr>
          <a:xfrm>
            <a:off x="843378" y="1339880"/>
            <a:ext cx="10345445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dirty="0"/>
              <a:t>✔️ </a:t>
            </a:r>
            <a:r>
              <a:rPr lang="es-ES" b="1" dirty="0"/>
              <a:t>Un producto muy seguro cuando está bien elaborado</a:t>
            </a:r>
          </a:p>
          <a:p>
            <a:pPr>
              <a:buNone/>
            </a:pPr>
            <a:br>
              <a:rPr lang="es-ES" dirty="0"/>
            </a:br>
            <a:r>
              <a:rPr lang="es-ES" dirty="0"/>
              <a:t>La plata coloidal pura, hecha con agua destilada y electrodos de alta pureza, tiene un historial de uso de más de 100 años sin toxicidad sistémica grave documentada cuando se emplea en cantidades moderadas.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✔️ </a:t>
            </a:r>
            <a:r>
              <a:rPr lang="es-ES" b="1" dirty="0"/>
              <a:t>Alta tolerancia del organismo</a:t>
            </a:r>
            <a:br>
              <a:rPr lang="es-ES" dirty="0"/>
            </a:br>
            <a:r>
              <a:rPr lang="es-ES" dirty="0"/>
              <a:t>Los estudios revisados en el </a:t>
            </a:r>
            <a:r>
              <a:rPr lang="es-ES" i="1" dirty="0" err="1"/>
              <a:t>Colloidal</a:t>
            </a:r>
            <a:r>
              <a:rPr lang="es-ES" i="1" dirty="0"/>
              <a:t> Silver </a:t>
            </a:r>
            <a:r>
              <a:rPr lang="es-ES" i="1" dirty="0" err="1"/>
              <a:t>Safe</a:t>
            </a:r>
            <a:r>
              <a:rPr lang="es-ES" i="1" dirty="0"/>
              <a:t> </a:t>
            </a:r>
            <a:r>
              <a:rPr lang="es-ES" i="1" dirty="0" err="1"/>
              <a:t>Dosage</a:t>
            </a:r>
            <a:r>
              <a:rPr lang="es-ES" i="1" dirty="0"/>
              <a:t> </a:t>
            </a:r>
            <a:r>
              <a:rPr lang="es-ES" i="1" dirty="0" err="1"/>
              <a:t>Report</a:t>
            </a:r>
            <a:r>
              <a:rPr lang="es-ES" dirty="0"/>
              <a:t> muestran:</a:t>
            </a:r>
            <a:br>
              <a:rPr lang="es-ES" dirty="0"/>
            </a:br>
            <a:r>
              <a:rPr lang="es-ES" dirty="0"/>
              <a:t>• baja acumulación en órganos,</a:t>
            </a:r>
            <a:br>
              <a:rPr lang="es-ES" dirty="0"/>
            </a:br>
            <a:r>
              <a:rPr lang="es-ES" dirty="0"/>
              <a:t>• eliminación eficaz por vías naturales,</a:t>
            </a:r>
            <a:br>
              <a:rPr lang="es-ES" dirty="0"/>
            </a:br>
            <a:r>
              <a:rPr lang="es-ES" dirty="0"/>
              <a:t>• ausencia de daño en hígado, riñones o cerebro,</a:t>
            </a:r>
            <a:br>
              <a:rPr lang="es-ES" dirty="0"/>
            </a:br>
            <a:r>
              <a:rPr lang="es-ES" dirty="0"/>
              <a:t>• escasa o nula llegada al sistema nervioso,</a:t>
            </a:r>
            <a:br>
              <a:rPr lang="es-ES" dirty="0"/>
            </a:br>
            <a:r>
              <a:rPr lang="es-ES" dirty="0"/>
              <a:t>• buena tolerancia incluso a dosis muy superiores a las habituales.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✔️ </a:t>
            </a:r>
            <a:r>
              <a:rPr lang="es-ES" b="1" dirty="0"/>
              <a:t>Amplio historial de uso seguro</a:t>
            </a:r>
            <a:br>
              <a:rPr lang="es-ES" dirty="0"/>
            </a:br>
            <a:r>
              <a:rPr lang="es-ES" dirty="0"/>
              <a:t>Durante décadas se ha utilizado en humanos y animales sin evidenciar riesgo serio cuando se usa de manera prudente y sin excesos.</a:t>
            </a:r>
          </a:p>
          <a:p>
            <a:pPr>
              <a:buNone/>
            </a:pPr>
            <a:br>
              <a:rPr lang="es-ES" dirty="0"/>
            </a:br>
            <a:r>
              <a:rPr lang="es-ES" b="1" dirty="0"/>
              <a:t>Usada correctamente, la plata coloidal es un producto muy seguro, estable y compatible con el terreno biológico.</a:t>
            </a:r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7D0D1E0-EDC3-7DDD-7D4D-5BEC240F95E7}"/>
              </a:ext>
            </a:extLst>
          </p:cNvPr>
          <p:cNvSpPr txBox="1"/>
          <p:nvPr/>
        </p:nvSpPr>
        <p:spPr>
          <a:xfrm>
            <a:off x="2512379" y="335002"/>
            <a:ext cx="74424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Seguridad general de la plata coloidal</a:t>
            </a:r>
          </a:p>
        </p:txBody>
      </p:sp>
    </p:spTree>
    <p:extLst>
      <p:ext uri="{BB962C8B-B14F-4D97-AF65-F5344CB8AC3E}">
        <p14:creationId xmlns:p14="http://schemas.microsoft.com/office/powerpoint/2010/main" val="145236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5DACD-EDA3-CB72-0F64-B755242CF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2230B-BB30-6E9F-83A9-7456B13B5C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5892759-A15E-780A-B886-EDD74AA49D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D510F67-F0B5-45AE-D831-90DD2DBB7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08D0074-DCC1-EBF1-1870-3535B1D7DA8D}"/>
              </a:ext>
            </a:extLst>
          </p:cNvPr>
          <p:cNvSpPr txBox="1"/>
          <p:nvPr/>
        </p:nvSpPr>
        <p:spPr>
          <a:xfrm>
            <a:off x="763479" y="-243642"/>
            <a:ext cx="112835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es-ES" sz="3600" b="1" dirty="0"/>
          </a:p>
          <a:p>
            <a:pPr algn="ctr">
              <a:buNone/>
            </a:pPr>
            <a:r>
              <a:rPr lang="es-ES" sz="3600" b="1" dirty="0"/>
              <a:t>Estudios seguridad en modelos animales</a:t>
            </a:r>
          </a:p>
          <a:p>
            <a:pPr algn="ctr">
              <a:buNone/>
            </a:pPr>
            <a:endParaRPr lang="es-ES" sz="36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756267C-9E83-8194-01DF-E1E7238A8229}"/>
              </a:ext>
            </a:extLst>
          </p:cNvPr>
          <p:cNvSpPr txBox="1"/>
          <p:nvPr/>
        </p:nvSpPr>
        <p:spPr>
          <a:xfrm>
            <a:off x="887765" y="633521"/>
            <a:ext cx="1003750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• Baja acumulación orgánica</a:t>
            </a:r>
          </a:p>
          <a:p>
            <a:pPr>
              <a:buNone/>
            </a:pPr>
            <a:r>
              <a:rPr lang="es-ES" dirty="0"/>
              <a:t>Estudios en ratas y ratones —por ejemplo: </a:t>
            </a:r>
            <a:r>
              <a:rPr lang="es-ES" i="1" dirty="0"/>
              <a:t>“</a:t>
            </a:r>
            <a:r>
              <a:rPr lang="es-ES" i="1" dirty="0" err="1"/>
              <a:t>Furchner</a:t>
            </a:r>
            <a:r>
              <a:rPr lang="es-ES" i="1" dirty="0"/>
              <a:t> et al., 1968”</a:t>
            </a:r>
            <a:r>
              <a:rPr lang="es-ES" dirty="0"/>
              <a:t> y </a:t>
            </a:r>
            <a:r>
              <a:rPr lang="es-ES" i="1" dirty="0"/>
              <a:t>“</a:t>
            </a:r>
            <a:r>
              <a:rPr lang="es-ES" i="1" dirty="0" err="1"/>
              <a:t>Olmsted</a:t>
            </a:r>
            <a:r>
              <a:rPr lang="es-ES" i="1" dirty="0"/>
              <a:t> &amp; Kearns, 1977”</a:t>
            </a:r>
            <a:r>
              <a:rPr lang="es-ES" dirty="0"/>
              <a:t>— mostraron que, incluso después de administrar dosis elevadas de plata, los niveles acumulados en hígado, riñones y cerebro se mantenían muy bajos.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• Excreción eficiente por vías naturales</a:t>
            </a:r>
          </a:p>
          <a:p>
            <a:pPr>
              <a:buNone/>
            </a:pPr>
            <a:r>
              <a:rPr lang="es-ES" dirty="0"/>
              <a:t>Investigaciones como </a:t>
            </a:r>
            <a:r>
              <a:rPr lang="es-ES" i="1" dirty="0"/>
              <a:t>“</a:t>
            </a:r>
            <a:r>
              <a:rPr lang="es-ES" i="1" dirty="0" err="1"/>
              <a:t>Rungby</a:t>
            </a:r>
            <a:r>
              <a:rPr lang="es-ES" i="1" dirty="0"/>
              <a:t> &amp; </a:t>
            </a:r>
            <a:r>
              <a:rPr lang="es-ES" i="1" dirty="0" err="1"/>
              <a:t>Danscher</a:t>
            </a:r>
            <a:r>
              <a:rPr lang="es-ES" i="1" dirty="0"/>
              <a:t>, 1984”</a:t>
            </a:r>
            <a:r>
              <a:rPr lang="es-ES" dirty="0"/>
              <a:t> observaron que la plata se elimina principalmente por las heces y, en menor medida, por la orina, indicando una depuración fisiológica efectiva.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• Ausencia de toxicidad significativa</a:t>
            </a:r>
          </a:p>
          <a:p>
            <a:pPr>
              <a:buNone/>
            </a:pPr>
            <a:r>
              <a:rPr lang="es-ES" dirty="0"/>
              <a:t>Estudios administrando plata coloidal pura en dosis muy altas, como </a:t>
            </a:r>
            <a:r>
              <a:rPr lang="es-ES" i="1" dirty="0"/>
              <a:t>“</a:t>
            </a:r>
            <a:r>
              <a:rPr lang="es-ES" i="1" dirty="0" err="1"/>
              <a:t>Gaul</a:t>
            </a:r>
            <a:r>
              <a:rPr lang="es-ES" i="1" dirty="0"/>
              <a:t> &amp; </a:t>
            </a:r>
            <a:r>
              <a:rPr lang="es-ES" i="1" dirty="0" err="1"/>
              <a:t>Staud</a:t>
            </a:r>
            <a:r>
              <a:rPr lang="es-ES" i="1" dirty="0"/>
              <a:t>, 1935”</a:t>
            </a:r>
            <a:r>
              <a:rPr lang="es-ES" dirty="0"/>
              <a:t> y </a:t>
            </a:r>
            <a:r>
              <a:rPr lang="es-ES" i="1" dirty="0"/>
              <a:t>“</a:t>
            </a:r>
            <a:r>
              <a:rPr lang="es-ES" i="1" dirty="0" err="1"/>
              <a:t>Wahlberg</a:t>
            </a:r>
            <a:r>
              <a:rPr lang="es-ES" i="1" dirty="0"/>
              <a:t> &amp; </a:t>
            </a:r>
            <a:r>
              <a:rPr lang="es-ES" i="1" dirty="0" err="1"/>
              <a:t>Bunnfors</a:t>
            </a:r>
            <a:r>
              <a:rPr lang="es-ES" i="1" dirty="0"/>
              <a:t>, 1979”</a:t>
            </a:r>
            <a:r>
              <a:rPr lang="es-ES" dirty="0"/>
              <a:t>, no encontraron daño patológico en órganos, ni alteraciones funcionales relevantes.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• Prácticamente nula translocación al sistema nervioso</a:t>
            </a:r>
          </a:p>
          <a:p>
            <a:pPr>
              <a:buNone/>
            </a:pPr>
            <a:r>
              <a:rPr lang="es-ES" dirty="0"/>
              <a:t>En trabajos como </a:t>
            </a:r>
            <a:r>
              <a:rPr lang="es-ES" i="1" dirty="0"/>
              <a:t>“</a:t>
            </a:r>
            <a:r>
              <a:rPr lang="es-ES" i="1" dirty="0" err="1"/>
              <a:t>Rungby</a:t>
            </a:r>
            <a:r>
              <a:rPr lang="es-ES" i="1" dirty="0"/>
              <a:t> &amp; </a:t>
            </a:r>
            <a:r>
              <a:rPr lang="es-ES" i="1" dirty="0" err="1"/>
              <a:t>Danscher</a:t>
            </a:r>
            <a:r>
              <a:rPr lang="es-ES" i="1" dirty="0"/>
              <a:t>, 1984”</a:t>
            </a:r>
            <a:r>
              <a:rPr lang="es-ES" dirty="0"/>
              <a:t>, la plata no mostró tendencia a depositarse en cerebro o sistema nervioso central, incluso con dosis repetidas.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• Alta tolerancia incluso a dosis extremadamente altas</a:t>
            </a:r>
          </a:p>
          <a:p>
            <a:pPr>
              <a:buNone/>
            </a:pPr>
            <a:r>
              <a:rPr lang="es-ES" dirty="0"/>
              <a:t>En estudios donde se administraron dosis miles de veces superiores al uso humano normal —como </a:t>
            </a:r>
            <a:r>
              <a:rPr lang="es-ES" i="1" dirty="0"/>
              <a:t>“</a:t>
            </a:r>
            <a:r>
              <a:rPr lang="es-ES" i="1" dirty="0" err="1"/>
              <a:t>Gaul</a:t>
            </a:r>
            <a:r>
              <a:rPr lang="es-ES" i="1" dirty="0"/>
              <a:t> &amp; </a:t>
            </a:r>
            <a:r>
              <a:rPr lang="es-ES" i="1" dirty="0" err="1"/>
              <a:t>Staud</a:t>
            </a:r>
            <a:r>
              <a:rPr lang="es-ES" i="1" dirty="0"/>
              <a:t>, 1935”</a:t>
            </a:r>
            <a:r>
              <a:rPr lang="es-ES" dirty="0"/>
              <a:t>— los animales no desarrollaron toxicidad orgánica severa.</a:t>
            </a:r>
          </a:p>
        </p:txBody>
      </p:sp>
    </p:spTree>
    <p:extLst>
      <p:ext uri="{BB962C8B-B14F-4D97-AF65-F5344CB8AC3E}">
        <p14:creationId xmlns:p14="http://schemas.microsoft.com/office/powerpoint/2010/main" val="943780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4F929-8A09-CA40-9B4C-19BDEA05A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F90E57-86BD-884E-0342-E84D2C04EA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189CEA-A2D9-5B31-C77B-359214FC98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6C3F2DF-5C93-CC43-ECC5-EA65548DC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571472-B34E-33A5-7D9F-0FDC24294149}"/>
              </a:ext>
            </a:extLst>
          </p:cNvPr>
          <p:cNvSpPr txBox="1"/>
          <p:nvPr/>
        </p:nvSpPr>
        <p:spPr>
          <a:xfrm>
            <a:off x="1908698" y="312483"/>
            <a:ext cx="86912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600" dirty="0"/>
              <a:t>Usos y administración responsable de plata coloidal en animales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711BB14-3E33-D6F0-CD99-48D829B88274}"/>
              </a:ext>
            </a:extLst>
          </p:cNvPr>
          <p:cNvSpPr txBox="1"/>
          <p:nvPr/>
        </p:nvSpPr>
        <p:spPr>
          <a:xfrm>
            <a:off x="661386" y="1512812"/>
            <a:ext cx="1086922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dirty="0"/>
              <a:t>El uso de la plata coloidal en animales se basa en </a:t>
            </a:r>
            <a:r>
              <a:rPr lang="es-ES" b="1" dirty="0"/>
              <a:t>años de experiencia práctica</a:t>
            </a:r>
            <a:r>
              <a:rPr lang="es-ES" dirty="0"/>
              <a:t>, casos reales y la observación repetida de cuidadores, veterinarios naturales y protectoras.</a:t>
            </a:r>
            <a:br>
              <a:rPr lang="es-ES" dirty="0"/>
            </a:br>
            <a:r>
              <a:rPr lang="es-ES" dirty="0"/>
              <a:t>No existen protocolos veterinarios oficiales, por lo que estas pautas son </a:t>
            </a:r>
            <a:r>
              <a:rPr lang="es-ES" b="1" dirty="0"/>
              <a:t>orientativas</a:t>
            </a:r>
            <a:r>
              <a:rPr lang="es-ES" dirty="0"/>
              <a:t>, enfocadas en seguridad y respeto por el bienestar animal.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b="1" dirty="0"/>
              <a:t>Vías de administración</a:t>
            </a:r>
          </a:p>
          <a:p>
            <a:pPr>
              <a:buNone/>
            </a:pPr>
            <a:endParaRPr lang="es-ES" b="1" dirty="0"/>
          </a:p>
          <a:p>
            <a:pPr>
              <a:buNone/>
            </a:pPr>
            <a:r>
              <a:rPr lang="es-ES" b="1" dirty="0"/>
              <a:t>1. Oral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Uso para problemas internos, digestivos, urinarios y respiratorios.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 puede dar con jeringa, mezclado con agua o comida.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Absorción rápida y bien tolerada.</a:t>
            </a:r>
          </a:p>
          <a:p>
            <a:pPr>
              <a:buNone/>
            </a:pPr>
            <a:r>
              <a:rPr lang="es-ES" b="1" dirty="0"/>
              <a:t>2. Tópica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Ideal para heridas, cortes, quemaduras, irritaciones de piel.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También para ojos, oídos y zonas inflamadas.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 aplica con algodón, spray o gotas.</a:t>
            </a:r>
          </a:p>
          <a:p>
            <a:pPr>
              <a:buNone/>
            </a:pPr>
            <a:r>
              <a:rPr lang="es-ES" b="1" dirty="0"/>
              <a:t>3. Nebulización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Indicada para problemas respiratorios: rinitis, sinusitis, gripe felina, infecciones respiratorias superiores.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 realiza con transportín nebulizado o nebulizador silencioso.</a:t>
            </a:r>
          </a:p>
        </p:txBody>
      </p:sp>
    </p:spTree>
    <p:extLst>
      <p:ext uri="{BB962C8B-B14F-4D97-AF65-F5344CB8AC3E}">
        <p14:creationId xmlns:p14="http://schemas.microsoft.com/office/powerpoint/2010/main" val="3674880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2D2B1-16A2-E2F5-38C5-18EB6071A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9BF53B-93D0-010F-060F-28435C8AFF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3907757-2CA7-C1B8-7C4E-354A56F9A3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50F209-FD49-583C-A931-E8800357D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782" cy="685800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9800530-86B1-AC60-4B52-B400BFA6ACBF}"/>
              </a:ext>
            </a:extLst>
          </p:cNvPr>
          <p:cNvSpPr txBox="1"/>
          <p:nvPr/>
        </p:nvSpPr>
        <p:spPr>
          <a:xfrm>
            <a:off x="550415" y="508883"/>
            <a:ext cx="6232124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es-ES" b="1" dirty="0"/>
            </a:br>
            <a:r>
              <a:rPr lang="es-ES" b="1" dirty="0"/>
              <a:t>🐱 GATOS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1-5ml 3–4 veces al día</a:t>
            </a:r>
            <a:r>
              <a:rPr lang="es-ES" dirty="0"/>
              <a:t> (infecciones respiratorias, oculares, inmunodepresión).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Mantenimiento:</a:t>
            </a:r>
            <a:r>
              <a:rPr lang="es-ES" dirty="0"/>
              <a:t> 2–5 ml/día en agua.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Ojos:</a:t>
            </a:r>
            <a:r>
              <a:rPr lang="es-ES" dirty="0"/>
              <a:t> aplicar 2–3 veces/día.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Nebulización:</a:t>
            </a:r>
            <a:r>
              <a:rPr lang="es-ES" dirty="0"/>
              <a:t> 5–10 min, 1–2 veces/día.</a:t>
            </a:r>
          </a:p>
          <a:p>
            <a:pPr>
              <a:buNone/>
            </a:pP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🐶 PERROS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Pequeños:</a:t>
            </a:r>
            <a:r>
              <a:rPr lang="es-ES" dirty="0"/>
              <a:t> 2–5 ml, 2–3 veces/día.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Medianos:</a:t>
            </a:r>
            <a:r>
              <a:rPr lang="es-ES" dirty="0"/>
              <a:t> 5–10 ml, 2–3 veces/día.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Grandes:</a:t>
            </a:r>
            <a:r>
              <a:rPr lang="es-ES" dirty="0"/>
              <a:t> 10–15 ml, 2–3 veces/día.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Tópico: spray o compresas.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Nebulización: 5–10 min.</a:t>
            </a:r>
          </a:p>
          <a:p>
            <a:pPr>
              <a:buNone/>
            </a:pP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🐴 CABALLOS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30–60 ml 3 o 4 veces </a:t>
            </a:r>
            <a:r>
              <a:rPr lang="es-ES" b="1" dirty="0" err="1"/>
              <a:t>dia</a:t>
            </a:r>
            <a:r>
              <a:rPr lang="es-ES" dirty="0"/>
              <a:t>(infecciones / respiratorio).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15–30 ml/día</a:t>
            </a:r>
            <a:r>
              <a:rPr lang="es-ES" dirty="0"/>
              <a:t> mantenimiento.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Tópico en piel y cascos.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Nebulización en box o mascarilla.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472EDE-1C7E-B6BD-66B8-F4AF41D1FD02}"/>
              </a:ext>
            </a:extLst>
          </p:cNvPr>
          <p:cNvSpPr txBox="1"/>
          <p:nvPr/>
        </p:nvSpPr>
        <p:spPr>
          <a:xfrm>
            <a:off x="3577700" y="139551"/>
            <a:ext cx="7661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Dosificación aproximada por especies </a:t>
            </a:r>
            <a:endParaRPr lang="es-ES" sz="36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8AAACE-7110-8BE9-50D1-4E1128F7F3BD}"/>
              </a:ext>
            </a:extLst>
          </p:cNvPr>
          <p:cNvSpPr txBox="1"/>
          <p:nvPr/>
        </p:nvSpPr>
        <p:spPr>
          <a:xfrm>
            <a:off x="5770218" y="1894136"/>
            <a:ext cx="62321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b="1" dirty="0"/>
              <a:t>🐥 AVES (pollos, gallinas)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5–10 ml por litro</a:t>
            </a:r>
            <a:r>
              <a:rPr lang="es-ES" dirty="0"/>
              <a:t> en el bebedero.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Pollitos enfermos: </a:t>
            </a:r>
            <a:r>
              <a:rPr lang="es-ES" b="1" dirty="0"/>
              <a:t>0,5–1 ml</a:t>
            </a:r>
            <a:r>
              <a:rPr lang="es-ES" dirty="0"/>
              <a:t> directo en el pico, 2–3 veces/día.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Spray tópico en heridas.</a:t>
            </a:r>
          </a:p>
          <a:p>
            <a:pPr>
              <a:buNone/>
            </a:pP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🐰 PEQUEÑOS MAMÍFEROS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0,5–2 ml/día</a:t>
            </a:r>
            <a:r>
              <a:rPr lang="es-ES" dirty="0"/>
              <a:t> según tamaño.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Usos: ojos, vías respiratorias, heridas.</a:t>
            </a:r>
          </a:p>
          <a:p>
            <a:pPr>
              <a:buNone/>
            </a:pP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🦎 REPTILES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1–2 ml/día</a:t>
            </a:r>
            <a:r>
              <a:rPr lang="es-ES" dirty="0"/>
              <a:t> dependiendo del tamaño.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Muy útil en heridas del caparazón e infecciones cutáneas.</a:t>
            </a:r>
          </a:p>
        </p:txBody>
      </p:sp>
    </p:spTree>
    <p:extLst>
      <p:ext uri="{BB962C8B-B14F-4D97-AF65-F5344CB8AC3E}">
        <p14:creationId xmlns:p14="http://schemas.microsoft.com/office/powerpoint/2010/main" val="3200044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516FE-5702-7A6E-7747-256E6AADA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6BA995-8C40-F344-E38A-9E0E1369C4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E96563-E857-CD40-8F6F-C40D7697B5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4CA5B8F-E0B0-3A50-5643-051606486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339782" cy="685800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8BB84AC-DE5A-5160-0114-5414FC8A0C89}"/>
              </a:ext>
            </a:extLst>
          </p:cNvPr>
          <p:cNvSpPr txBox="1"/>
          <p:nvPr/>
        </p:nvSpPr>
        <p:spPr>
          <a:xfrm>
            <a:off x="5660766" y="2121764"/>
            <a:ext cx="7441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dirty="0"/>
              <a:t>Fin</a:t>
            </a:r>
            <a:br>
              <a:rPr lang="es-ES" sz="3600" dirty="0"/>
            </a:br>
            <a:br>
              <a:rPr lang="es-ES" sz="3600" dirty="0"/>
            </a:br>
            <a:endParaRPr lang="es-ES" sz="36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93C9B6D-E68D-7939-F451-997B8DA70E02}"/>
              </a:ext>
            </a:extLst>
          </p:cNvPr>
          <p:cNvSpPr txBox="1"/>
          <p:nvPr/>
        </p:nvSpPr>
        <p:spPr>
          <a:xfrm>
            <a:off x="1349405" y="3255962"/>
            <a:ext cx="55574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Mis grupos de </a:t>
            </a:r>
            <a:r>
              <a:rPr lang="es-ES" dirty="0" err="1"/>
              <a:t>Telegram</a:t>
            </a:r>
            <a:r>
              <a:rPr lang="es-ES" dirty="0"/>
              <a:t>:</a:t>
            </a:r>
            <a:br>
              <a:rPr lang="es-ES" dirty="0"/>
            </a:br>
            <a:br>
              <a:rPr lang="es-ES" dirty="0"/>
            </a:br>
            <a:r>
              <a:rPr lang="es-ES" dirty="0">
                <a:hlinkClick r:id="rId3"/>
              </a:rPr>
              <a:t>https://t.me/+nRxn-42xZfwyYTZk</a:t>
            </a:r>
            <a:r>
              <a:rPr lang="es-ES" dirty="0"/>
              <a:t>    (Humanos) </a:t>
            </a:r>
          </a:p>
          <a:p>
            <a:r>
              <a:rPr lang="es-ES" dirty="0">
                <a:hlinkClick r:id="rId4"/>
              </a:rPr>
              <a:t>https://t.me/+BmIfA18_sypjNWFk</a:t>
            </a:r>
            <a:r>
              <a:rPr lang="es-ES" dirty="0"/>
              <a:t>   ( Animales)</a:t>
            </a:r>
          </a:p>
          <a:p>
            <a:endParaRPr lang="es-ES" dirty="0"/>
          </a:p>
          <a:p>
            <a:r>
              <a:rPr lang="es-ES" dirty="0"/>
              <a:t>Catalogo </a:t>
            </a:r>
            <a:r>
              <a:rPr lang="es-ES" dirty="0" err="1"/>
              <a:t>Biosilver</a:t>
            </a:r>
            <a:r>
              <a:rPr lang="es-ES" dirty="0"/>
              <a:t>:</a:t>
            </a:r>
            <a:br>
              <a:rPr lang="es-ES" dirty="0"/>
            </a:br>
            <a:br>
              <a:rPr lang="es-ES" dirty="0"/>
            </a:br>
            <a:r>
              <a:rPr lang="es-ES" dirty="0">
                <a:hlinkClick r:id="rId5"/>
              </a:rPr>
              <a:t>https://drive.google.com/drive/u/0/folders/1iqupMoA0rNMDIlWfSjwk2tfyuTLVLKhl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1101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66A06-80C6-0EDA-DEF2-DE25860B0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A8CBC2-46BB-0198-5D70-796D6DA5F0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015E36-5861-774F-3D0C-980D97882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89C939-03F3-9DCE-A22B-578501CD2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339782" cy="685800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22A5322-A860-3E45-C942-8E3CDD4B3DA5}"/>
              </a:ext>
            </a:extLst>
          </p:cNvPr>
          <p:cNvSpPr txBox="1"/>
          <p:nvPr/>
        </p:nvSpPr>
        <p:spPr>
          <a:xfrm>
            <a:off x="605901" y="1235677"/>
            <a:ext cx="1098019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es-ES" dirty="0"/>
            </a:br>
            <a:r>
              <a:rPr lang="es-ES" b="1" dirty="0"/>
              <a:t>Un coloide es una suspensión de partículas extremadamente pequeñas (nanopartículas e iones) distribuidas de forma uniforme en un líquido purificado.</a:t>
            </a:r>
          </a:p>
          <a:p>
            <a:pPr>
              <a:buNone/>
            </a:pPr>
            <a:br>
              <a:rPr lang="es-ES" dirty="0"/>
            </a:br>
            <a:r>
              <a:rPr lang="es-ES" dirty="0"/>
              <a:t>Estas partículas son tan diminutas que no sedimentan y permanecen activas gracias a sus propiedades fisicoquímicas: </a:t>
            </a:r>
            <a:r>
              <a:rPr lang="es-ES" b="1" dirty="0"/>
              <a:t>superficie reactiva, estabilidad eléctrica y capacidad catalítica</a:t>
            </a:r>
            <a:r>
              <a:rPr lang="es-ES" dirty="0"/>
              <a:t>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r>
              <a:rPr lang="es-ES" dirty="0"/>
              <a:t>En los coloides metálicos (plata, cobre, zinc, oro), el proceso de electrólisis genera:</a:t>
            </a:r>
          </a:p>
          <a:p>
            <a:pPr>
              <a:buNone/>
            </a:pP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Iones metálicos (cargados)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Nanopartículas metálicas muy finas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Partículas neutras o agregados menores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dirty="0"/>
              <a:t>Cuando se elaboran correctamente —solo con agua muy pura y </a:t>
            </a:r>
          </a:p>
          <a:p>
            <a:pPr>
              <a:buNone/>
            </a:pPr>
            <a:r>
              <a:rPr lang="es-ES" dirty="0"/>
              <a:t>electrodos de alta pureza— el resultado es un coloide </a:t>
            </a:r>
            <a:r>
              <a:rPr lang="es-ES" b="1" dirty="0"/>
              <a:t>estable, </a:t>
            </a:r>
          </a:p>
          <a:p>
            <a:pPr>
              <a:buNone/>
            </a:pPr>
            <a:r>
              <a:rPr lang="es-ES" b="1" dirty="0"/>
              <a:t>limpio y biocompatible</a:t>
            </a:r>
            <a:r>
              <a:rPr lang="es-ES" dirty="0"/>
              <a:t>, capaz de interactuar con el terreno</a:t>
            </a:r>
          </a:p>
          <a:p>
            <a:pPr>
              <a:buNone/>
            </a:pPr>
            <a:r>
              <a:rPr lang="es-ES" dirty="0"/>
              <a:t>biológico de forma suave y respetuosa.</a:t>
            </a:r>
          </a:p>
          <a:p>
            <a:pPr>
              <a:buNone/>
            </a:pPr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3F16AB6-E679-1823-39A5-B8CEC184EC99}"/>
              </a:ext>
            </a:extLst>
          </p:cNvPr>
          <p:cNvSpPr txBox="1"/>
          <p:nvPr/>
        </p:nvSpPr>
        <p:spPr>
          <a:xfrm>
            <a:off x="3699030" y="589346"/>
            <a:ext cx="69689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¿Qué es un coloide?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B23F0B8-2531-21FD-F2E7-51157B162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515" y="3602038"/>
            <a:ext cx="4560903" cy="304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11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BE4F6-AE6F-20EF-0C63-9C878E3B6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875F65-B085-445B-06A5-63EC85D726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4EBCA9-EED0-7F97-7426-D589E401B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9C7C01C-EB79-C1EF-C94A-6D5CC1095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891" y="-1"/>
            <a:ext cx="12339782" cy="685800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7BE9065-79F4-B3D9-7CC2-1C2A8FF88E3C}"/>
              </a:ext>
            </a:extLst>
          </p:cNvPr>
          <p:cNvSpPr txBox="1"/>
          <p:nvPr/>
        </p:nvSpPr>
        <p:spPr>
          <a:xfrm>
            <a:off x="283783" y="1358693"/>
            <a:ext cx="1147665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dirty="0"/>
              <a:t>La plata coloidal se obtiene mediante </a:t>
            </a:r>
            <a:r>
              <a:rPr lang="es-ES" b="1" dirty="0"/>
              <a:t>electrólisis</a:t>
            </a:r>
            <a:r>
              <a:rPr lang="es-ES" dirty="0"/>
              <a:t>, un proceso en el que dos electrodos de plata pura se introducen en agua altamente purificada.</a:t>
            </a:r>
            <a:br>
              <a:rPr lang="es-ES" dirty="0"/>
            </a:br>
            <a:r>
              <a:rPr lang="es-ES" dirty="0"/>
              <a:t>Al aplicar una </a:t>
            </a:r>
            <a:r>
              <a:rPr lang="es-ES" b="1" dirty="0"/>
              <a:t>corriente eléctrica suave</a:t>
            </a:r>
            <a:r>
              <a:rPr lang="es-ES" dirty="0"/>
              <a:t>, se liberan </a:t>
            </a:r>
            <a:r>
              <a:rPr lang="es-ES" b="1" dirty="0"/>
              <a:t>iones de plata</a:t>
            </a:r>
            <a:r>
              <a:rPr lang="es-ES" dirty="0"/>
              <a:t> y </a:t>
            </a:r>
            <a:r>
              <a:rPr lang="es-ES" b="1" dirty="0"/>
              <a:t>nanopartículas metálicas</a:t>
            </a:r>
            <a:r>
              <a:rPr lang="es-ES" dirty="0"/>
              <a:t> que quedan suspendidos de manera uniforme en el agua.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Ventajas del proceso de electrólisis a bajo voltaje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Permite obtener una suspensión </a:t>
            </a:r>
            <a:r>
              <a:rPr lang="es-ES" b="1" dirty="0"/>
              <a:t>pura</a:t>
            </a:r>
            <a:r>
              <a:rPr lang="es-ES" dirty="0"/>
              <a:t>, sin necesidad de sales,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 aditivos o estabilizantes.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Genera </a:t>
            </a:r>
            <a:r>
              <a:rPr lang="es-ES" b="1" dirty="0"/>
              <a:t>partículas muy pequeñas y estables</a:t>
            </a:r>
            <a:r>
              <a:rPr lang="es-ES" dirty="0"/>
              <a:t>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que se mantienen en suspensión.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Produce una mezcla equilibrada de </a:t>
            </a:r>
            <a:r>
              <a:rPr lang="es-ES" b="1" dirty="0"/>
              <a:t>iones</a:t>
            </a:r>
            <a:r>
              <a:rPr lang="es-ES" dirty="0"/>
              <a:t> y </a:t>
            </a:r>
            <a:r>
              <a:rPr lang="es-ES" b="1" dirty="0"/>
              <a:t>nanopartículas</a:t>
            </a:r>
            <a:r>
              <a:rPr lang="es-ES" dirty="0"/>
              <a:t>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según las características del proceso.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b="1" dirty="0"/>
              <a:t>Estados de la plata que pueden formarse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Plata iónica (Ag⁺):</a:t>
            </a:r>
            <a:r>
              <a:rPr lang="es-ES" dirty="0"/>
              <a:t> átomos cargados positivamente, muy pequeños.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Nanopartículas metálicas (Ag⁰):</a:t>
            </a:r>
            <a:r>
              <a:rPr lang="es-ES" dirty="0"/>
              <a:t> agrupaciones diminutas de átomos de plata.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Partículas cargadas negativamente (Ag⁻):</a:t>
            </a:r>
            <a:r>
              <a:rPr lang="es-ES" dirty="0"/>
              <a:t> poco frecuentes; pueden unirse formando </a:t>
            </a:r>
            <a:r>
              <a:rPr lang="es-ES" dirty="0" err="1"/>
              <a:t>clusters</a:t>
            </a:r>
            <a:r>
              <a:rPr lang="es-ES" dirty="0"/>
              <a:t> mayores.</a:t>
            </a:r>
          </a:p>
          <a:p>
            <a:pPr>
              <a:buNone/>
            </a:pPr>
            <a:r>
              <a:rPr lang="es-ES" dirty="0"/>
              <a:t>👉 Si se emplean sales o agua sin purificar, pueden formarse compuestos como </a:t>
            </a:r>
            <a:r>
              <a:rPr lang="es-ES" b="1" dirty="0"/>
              <a:t>cloruro de plata</a:t>
            </a:r>
            <a:r>
              <a:rPr lang="es-ES" dirty="0"/>
              <a:t>, que dan lugar a partículas más grandes e inestables.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E057184-D411-57F6-B64D-319DD395BB82}"/>
              </a:ext>
            </a:extLst>
          </p:cNvPr>
          <p:cNvSpPr txBox="1"/>
          <p:nvPr/>
        </p:nvSpPr>
        <p:spPr>
          <a:xfrm>
            <a:off x="3025451" y="420994"/>
            <a:ext cx="66130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Cómo se elabora la plata coloidal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8D73D2-B057-994F-DCD8-D9A86C1A0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337" y="2321849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25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6942-D899-7D13-5152-47F3F649F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CECC76-4194-A051-2C3F-D5E8403B0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D3D95E4-8B93-E3E8-F78F-93097D838A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8DAA05A-4CB6-1FE5-C8F1-4544CF716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19B305F-9CD2-25B8-AD4B-572D876A191C}"/>
              </a:ext>
            </a:extLst>
          </p:cNvPr>
          <p:cNvSpPr txBox="1"/>
          <p:nvPr/>
        </p:nvSpPr>
        <p:spPr>
          <a:xfrm>
            <a:off x="4332303" y="238015"/>
            <a:ext cx="2776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/>
              <a:t>Efecto Tyndall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ABA36D2-AD94-1EAC-1A53-C1DC3DA67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910" y="1122363"/>
            <a:ext cx="3781946" cy="504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9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AC150-7ACD-29A6-D61C-5EF2AFF25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EFAD34-9A18-1BC7-5AED-C3F852002E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DC4B66-C6BC-E74D-CDEA-C840C4395D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F01A5A6-43D4-0B23-2677-96DFD7C8E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FF32EBD-D353-CE6C-1A0F-93FD3E272FB0}"/>
              </a:ext>
            </a:extLst>
          </p:cNvPr>
          <p:cNvSpPr txBox="1"/>
          <p:nvPr/>
        </p:nvSpPr>
        <p:spPr>
          <a:xfrm>
            <a:off x="1801173" y="2596316"/>
            <a:ext cx="844187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Agua altamente purificada</a:t>
            </a:r>
            <a:r>
              <a:rPr lang="es-ES" dirty="0"/>
              <a:t>: evita impurezas y formación de compuestos no deseados.</a:t>
            </a:r>
          </a:p>
          <a:p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Electrodos de gran pureza</a:t>
            </a:r>
            <a:r>
              <a:rPr lang="es-ES" dirty="0"/>
              <a:t>: garantizan una suspensión limpia y estable.</a:t>
            </a:r>
          </a:p>
          <a:p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Método de electrólisis controlado</a:t>
            </a:r>
            <a:r>
              <a:rPr lang="es-ES" dirty="0"/>
              <a:t>: corriente suave, sin sales ni aditivos.</a:t>
            </a:r>
          </a:p>
          <a:p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Color y transparencia adecuados</a:t>
            </a:r>
            <a:r>
              <a:rPr lang="es-ES" dirty="0"/>
              <a:t>: indica partículas finas y bien distribuidas.</a:t>
            </a:r>
          </a:p>
          <a:p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Estabilidad en el tiempo</a:t>
            </a:r>
            <a:r>
              <a:rPr lang="es-ES" dirty="0"/>
              <a:t>: no debe presentar sedimentos ni cambios drásticos de color.</a:t>
            </a:r>
          </a:p>
          <a:p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Envase adecuado</a:t>
            </a:r>
            <a:r>
              <a:rPr lang="es-ES" dirty="0"/>
              <a:t>: vidrio ámbar, tapón seguro y etiquetado claro.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D8BC29-4AF7-975D-CE26-0FE1C1D2D74E}"/>
              </a:ext>
            </a:extLst>
          </p:cNvPr>
          <p:cNvSpPr txBox="1"/>
          <p:nvPr/>
        </p:nvSpPr>
        <p:spPr>
          <a:xfrm>
            <a:off x="2977243" y="522198"/>
            <a:ext cx="62375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Criterios de calidad para una selección segura</a:t>
            </a:r>
          </a:p>
        </p:txBody>
      </p:sp>
    </p:spTree>
    <p:extLst>
      <p:ext uri="{BB962C8B-B14F-4D97-AF65-F5344CB8AC3E}">
        <p14:creationId xmlns:p14="http://schemas.microsoft.com/office/powerpoint/2010/main" val="1998573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88E7F-6958-3AFC-9B3E-852BFCCF6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30F5FA-5103-ACDA-748E-EF2470A8C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923E96-BCED-6F08-022F-FE657F2712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606495-E656-6756-8FD9-753AD76F3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891" y="-1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D43477F-09A6-64A1-E76E-C84826208445}"/>
              </a:ext>
            </a:extLst>
          </p:cNvPr>
          <p:cNvSpPr txBox="1"/>
          <p:nvPr/>
        </p:nvSpPr>
        <p:spPr>
          <a:xfrm>
            <a:off x="450201" y="1920876"/>
            <a:ext cx="913855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Egipto Antiguo:</a:t>
            </a:r>
            <a:r>
              <a:rPr lang="es-ES" dirty="0"/>
              <a:t> láminas de plata para cubrir heridas y evitar la descomposición; asociada a la pureza y la luna.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Grecia:</a:t>
            </a:r>
            <a:r>
              <a:rPr lang="es-ES" dirty="0"/>
              <a:t> Hipócrates la menciona para cicatrización; monedas de plata en agua para conservarla.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Roma:</a:t>
            </a:r>
            <a:r>
              <a:rPr lang="es-ES" dirty="0"/>
              <a:t> copas y recipientes de plata para mantener el agua “pura”; Galeno describe usos en piel y mucosas.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Civilizaciones precolombinas:</a:t>
            </a:r>
            <a:r>
              <a:rPr lang="es-ES" dirty="0"/>
              <a:t> uso ritual, conservación de agua y cataplasmas con polvo de plata.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Mundo islámico medieval:</a:t>
            </a:r>
            <a:r>
              <a:rPr lang="es-ES" dirty="0"/>
              <a:t> Avicena registra preparaciones con plata para distintos cuidados.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Europa medieval y renacentista:</a:t>
            </a:r>
            <a:r>
              <a:rPr lang="es-ES" dirty="0"/>
              <a:t> utensilios de plata y monedas en agua/leche para conservar alimentos.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Rusia y Europa del Este:</a:t>
            </a:r>
            <a:r>
              <a:rPr lang="es-ES" dirty="0"/>
              <a:t> cucharas de plata en leche; ejército ruso usaba recipientes de plata.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b="1" dirty="0"/>
              <a:t>Estados Unidos (s. XIX):</a:t>
            </a:r>
            <a:r>
              <a:rPr lang="es-ES" dirty="0"/>
              <a:t> dólar de plata en agua o leche; primeros usos de soluciones de plata coloidal antes de los antibióticos.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7D8F4E0-EBE4-1090-AF2C-85F2B0C9DD93}"/>
              </a:ext>
            </a:extLst>
          </p:cNvPr>
          <p:cNvSpPr txBox="1"/>
          <p:nvPr/>
        </p:nvSpPr>
        <p:spPr>
          <a:xfrm>
            <a:off x="2882381" y="430123"/>
            <a:ext cx="64272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Usos históricos de la plata en distintas culturas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4456194-92ED-C45F-F953-9D9759BDF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57" y="1416764"/>
            <a:ext cx="2134837" cy="456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459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CB34B-E8F5-DAF7-0F4A-E81A65FA2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9CE36C-2F7A-FA5D-8961-5F5E236BD9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165CE6F-3BBC-5D8D-0828-5788F5C35D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0C75D61-CA16-9A26-F24A-D056EFFF30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44BA1B8-BAD8-F8F1-C41A-F5959570844A}"/>
              </a:ext>
            </a:extLst>
          </p:cNvPr>
          <p:cNvSpPr txBox="1"/>
          <p:nvPr/>
        </p:nvSpPr>
        <p:spPr>
          <a:xfrm>
            <a:off x="634482" y="678946"/>
            <a:ext cx="11557517" cy="555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ES" sz="1600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Medicina Tradicional China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la plata (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yin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600" kern="0" dirty="0" err="1">
                <a:effectLst/>
                <a:ea typeface="Calibri" panose="020F0502020204030204" pitchFamily="34" charset="0"/>
                <a:cs typeface="MS Mincho" panose="02020609040205080304" pitchFamily="49" charset="-128"/>
              </a:rPr>
              <a:t>金属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blanco) se utilizaba principalmente en: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Agujas de acupuntura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Existían agujas de plata y agujas de oro, cada una con diferente “polaridad energética”.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Las agujas de plata se asociaban a efectos </a:t>
            </a: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sedantes,</a:t>
            </a:r>
          </a:p>
          <a:p>
            <a:pPr lvl="1">
              <a:lnSpc>
                <a:spcPct val="115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s-ES" sz="1600" b="1" kern="0" dirty="0"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refrescantes y calmantes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útiles para dispersar excesos de calor o calmar el </a:t>
            </a:r>
            <a:r>
              <a:rPr lang="es-ES" sz="1600" i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 usaban en trastornos como fiebre, inflamaciones, nerviosismo o dolor intenso.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Uso medicinal directo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Polvos o láminas de plata aplicados en heridas y úlceras, para favorecer una cicatrización más limpia.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Preparados líquidos o decocciones donde se sumergían piezas de plata, usados como tónicos para “enfriar el calor” y calmar el corazón y el hígado.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Simbolismo energético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 plata se asociaba con la </a:t>
            </a:r>
            <a:r>
              <a:rPr lang="es-ES" sz="1600" b="1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luna, el yin y el agua</a:t>
            </a: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todo lo que calma, enfría, armoniza y estabiliza.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ES" sz="1600" kern="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 consideraba un metal que ayudaba a devolver el equilibrio cuando el cuerpo estaba en exceso de fuego interno (infecciones, inflamaciones, estados febriles).</a:t>
            </a:r>
            <a:endParaRPr lang="es-ES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81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0023EB-EDC7-A58B-59A6-8E0D68CC5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057CE-ED20-BF02-3BB1-B694E2416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F583626-D9AF-25DD-48D2-E7DCCE349D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85BDC7-EF82-0D30-0FA8-2EF5AB5CB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339782" cy="685800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3FF5A4-7B54-42EA-C824-00F4D201BA43}"/>
              </a:ext>
            </a:extLst>
          </p:cNvPr>
          <p:cNvSpPr txBox="1"/>
          <p:nvPr/>
        </p:nvSpPr>
        <p:spPr>
          <a:xfrm>
            <a:off x="634482" y="678946"/>
            <a:ext cx="115575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1600" b="1" dirty="0"/>
              <a:t>La plata en la Medicina Ayurvédica</a:t>
            </a:r>
          </a:p>
          <a:p>
            <a:pPr>
              <a:buNone/>
            </a:pPr>
            <a:r>
              <a:rPr lang="es-ES" sz="1600" dirty="0"/>
              <a:t>En Ayurveda, la plata no se utiliza como “plata coloidal” moderna, sino principalmente en forma de </a:t>
            </a:r>
            <a:r>
              <a:rPr lang="es-ES" sz="1600" b="1" dirty="0" err="1"/>
              <a:t>Bhasma</a:t>
            </a:r>
            <a:r>
              <a:rPr lang="es-ES" sz="1600" dirty="0"/>
              <a:t>, es decir, cenizas o preparaciones minerales sometidas a procesos de purificación y calcinación ritualizada.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3E7A508-742A-A8B4-DC65-F842E503266E}"/>
              </a:ext>
            </a:extLst>
          </p:cNvPr>
          <p:cNvSpPr txBox="1"/>
          <p:nvPr/>
        </p:nvSpPr>
        <p:spPr>
          <a:xfrm>
            <a:off x="634482" y="2316163"/>
            <a:ext cx="623331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b="1" dirty="0"/>
              <a:t>🌿 Usos tradicionales atribuidos (según textos clásicos)</a:t>
            </a:r>
          </a:p>
          <a:p>
            <a:pPr>
              <a:buNone/>
            </a:pPr>
            <a:r>
              <a:rPr lang="es-ES" dirty="0"/>
              <a:t>En textos como el </a:t>
            </a:r>
            <a:r>
              <a:rPr lang="es-ES" i="1" dirty="0"/>
              <a:t>Rasa </a:t>
            </a:r>
            <a:r>
              <a:rPr lang="es-ES" i="1" dirty="0" err="1"/>
              <a:t>Ratna</a:t>
            </a:r>
            <a:r>
              <a:rPr lang="es-ES" i="1" dirty="0"/>
              <a:t> </a:t>
            </a:r>
            <a:r>
              <a:rPr lang="es-ES" i="1" dirty="0" err="1"/>
              <a:t>Samuccaya</a:t>
            </a:r>
            <a:r>
              <a:rPr lang="es-ES" dirty="0"/>
              <a:t> o el </a:t>
            </a:r>
            <a:r>
              <a:rPr lang="es-ES" i="1" dirty="0" err="1"/>
              <a:t>Bhaishajya</a:t>
            </a:r>
            <a:r>
              <a:rPr lang="es-ES" i="1" dirty="0"/>
              <a:t> </a:t>
            </a:r>
            <a:r>
              <a:rPr lang="es-ES" i="1" dirty="0" err="1"/>
              <a:t>Ratnavali</a:t>
            </a:r>
            <a:r>
              <a:rPr lang="es-ES" dirty="0"/>
              <a:t>, se menciona </a:t>
            </a:r>
            <a:r>
              <a:rPr lang="es-ES" dirty="0" err="1"/>
              <a:t>Rajat</a:t>
            </a:r>
            <a:r>
              <a:rPr lang="es-ES" dirty="0"/>
              <a:t> </a:t>
            </a:r>
            <a:r>
              <a:rPr lang="es-ES" dirty="0" err="1"/>
              <a:t>Bhasma</a:t>
            </a:r>
            <a:r>
              <a:rPr lang="es-ES" dirty="0"/>
              <a:t> en contextos como: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🌙 Trastornos relacionados con la mente (calma, estabilidad)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🔥 Desequilibrios de </a:t>
            </a:r>
            <a:r>
              <a:rPr lang="es-ES" dirty="0" err="1"/>
              <a:t>Pitta</a:t>
            </a:r>
            <a:r>
              <a:rPr lang="es-ES" dirty="0"/>
              <a:t> (calor interno excesivo)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🧠 Debilidad nerviosa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💧 Alteraciones digestivas específicas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❤️ Fortalecimiento general del organismo</a:t>
            </a:r>
            <a:br>
              <a:rPr lang="es-ES" dirty="0"/>
            </a:br>
            <a:endParaRPr lang="es-ES" dirty="0"/>
          </a:p>
          <a:p>
            <a:pPr>
              <a:buNone/>
            </a:pPr>
            <a:r>
              <a:rPr lang="es-ES" dirty="0"/>
              <a:t>En Ayurveda, la plata se considera: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De naturaleza </a:t>
            </a:r>
            <a:r>
              <a:rPr lang="es-ES" b="1" dirty="0"/>
              <a:t>refrescante</a:t>
            </a: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Asociada a cualidades </a:t>
            </a:r>
            <a:r>
              <a:rPr lang="es-ES" b="1" dirty="0"/>
              <a:t>calmantes</a:t>
            </a:r>
            <a:endParaRPr lang="es-ES" dirty="0"/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Vinculada simbólicamente a la </a:t>
            </a:r>
            <a:r>
              <a:rPr lang="es-ES" b="1" dirty="0"/>
              <a:t>luna</a:t>
            </a:r>
            <a:endParaRPr lang="es-ES" dirty="0"/>
          </a:p>
          <a:p>
            <a:pPr>
              <a:buNone/>
            </a:pPr>
            <a:br>
              <a:rPr lang="es-ES" dirty="0"/>
            </a:br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C42011D-3035-B1B7-532F-8942DFDD2BE5}"/>
              </a:ext>
            </a:extLst>
          </p:cNvPr>
          <p:cNvSpPr txBox="1"/>
          <p:nvPr/>
        </p:nvSpPr>
        <p:spPr>
          <a:xfrm>
            <a:off x="5651241" y="3709919"/>
            <a:ext cx="623331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🧘 Enfoque energético y simbólico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Más allá de lo fisiológico, la plata en Ayurveda está relacionada con: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Energía lunar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Claridad mental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Estabilidad emocional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Equilibrio del sistema nervioso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se veía como “antibacteriana” (concepto moderno), sino como sustancia con cualidades específicas dentro del sistema de los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doshas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5010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60C2A-2E2E-0692-AA3B-6F76A91B0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FE84F1-389C-F657-E09F-09E602A04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97BEB5-BB7B-586E-DA21-6550D69489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D23B23F-43CC-F9C3-26E9-C9C692E63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7782" y="0"/>
            <a:ext cx="12339782" cy="685800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2E24D41-F74B-D1D8-9716-FA417A25E679}"/>
              </a:ext>
            </a:extLst>
          </p:cNvPr>
          <p:cNvSpPr txBox="1"/>
          <p:nvPr/>
        </p:nvSpPr>
        <p:spPr>
          <a:xfrm>
            <a:off x="737117" y="1600516"/>
            <a:ext cx="11336694" cy="4886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s-ES" b="1" i="1" dirty="0"/>
          </a:p>
          <a:p>
            <a:pPr>
              <a:buNone/>
            </a:pPr>
            <a:r>
              <a:rPr lang="es-ES" b="1" i="1" dirty="0"/>
              <a:t>Una visión actual y consciente</a:t>
            </a:r>
            <a:endParaRPr lang="es-ES" b="1" dirty="0"/>
          </a:p>
          <a:p>
            <a:pPr>
              <a:buNone/>
            </a:pPr>
            <a:r>
              <a:rPr lang="es-ES" dirty="0"/>
              <a:t>Durante muchos años se popularizó la idea de que la plata coloidal actuaba como un “antibiótico natural”.</a:t>
            </a:r>
            <a:br>
              <a:rPr lang="es-ES" dirty="0"/>
            </a:br>
            <a:r>
              <a:rPr lang="es-ES" dirty="0"/>
              <a:t>Hoy, desde una comprensión más amplia del terreno biológico y de los procesos de adaptación del cuerpo, mi visión ha cambiado.</a:t>
            </a:r>
          </a:p>
          <a:p>
            <a:pPr>
              <a:buNone/>
            </a:pPr>
            <a:r>
              <a:rPr lang="es-ES" dirty="0"/>
              <a:t>Ya no la interpreto como una sustancia que “combate” ni “ataca” agentes externos, sino como un </a:t>
            </a:r>
            <a:r>
              <a:rPr lang="es-ES" b="1" dirty="0"/>
              <a:t>acompañamiento útil en ciertas fases de equilibrio y regeneración</a:t>
            </a:r>
            <a:r>
              <a:rPr lang="es-ES" dirty="0"/>
              <a:t>.</a:t>
            </a:r>
          </a:p>
          <a:p>
            <a:pPr>
              <a:buNone/>
            </a:pPr>
            <a:r>
              <a:rPr lang="es-ES" dirty="0"/>
              <a:t>Lo que he observado —en mí y en cientos de casos cercanos— es que la plata coloidal puede:</a:t>
            </a:r>
          </a:p>
          <a:p>
            <a:pPr>
              <a:buNone/>
            </a:pPr>
            <a:endParaRPr lang="es-ES" dirty="0"/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Favorecer la regeneración de tejidos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→ apoyando la cicatrización, la reparación de mucosas y la formación de colágeno.</a:t>
            </a:r>
            <a:endParaRPr lang="es-E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Calmar y modular la inflamación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→ ayudando a que el proceso se resuelva de manera más ordenada.</a:t>
            </a:r>
            <a:endParaRPr lang="es-E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Apoyar el equilibrio interno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→ contribuyendo a un terreno biológico limpio y estable.</a:t>
            </a:r>
            <a:endParaRPr lang="es-E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Aportar propiedades catalíticas únicas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→ que facilitan la limpieza de restos celulares y reacciones de reparación.</a:t>
            </a:r>
            <a:endParaRPr lang="es-ES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Cuidar la piel y las mucosas</a:t>
            </a:r>
            <a:r>
              <a:rPr lang="es-E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→ creando un entorno respetuoso y confortable en su recuperación.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6CEFE11-5780-DD4E-BA45-47F3308D7554}"/>
              </a:ext>
            </a:extLst>
          </p:cNvPr>
          <p:cNvSpPr txBox="1"/>
          <p:nvPr/>
        </p:nvSpPr>
        <p:spPr>
          <a:xfrm>
            <a:off x="2903352" y="588416"/>
            <a:ext cx="62375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Propiedades y beneficios de la plata coloidal</a:t>
            </a:r>
          </a:p>
        </p:txBody>
      </p:sp>
    </p:spTree>
    <p:extLst>
      <p:ext uri="{BB962C8B-B14F-4D97-AF65-F5344CB8AC3E}">
        <p14:creationId xmlns:p14="http://schemas.microsoft.com/office/powerpoint/2010/main" val="8872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6993</TotalTime>
  <Words>2347</Words>
  <Application>Microsoft Office PowerPoint</Application>
  <PresentationFormat>Panorámica</PresentationFormat>
  <Paragraphs>195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Nunito</vt:lpstr>
      <vt:lpstr>Symbol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7</cp:revision>
  <dcterms:created xsi:type="dcterms:W3CDTF">2025-11-24T12:35:56Z</dcterms:created>
  <dcterms:modified xsi:type="dcterms:W3CDTF">2026-02-21T18:27:59Z</dcterms:modified>
</cp:coreProperties>
</file>